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681" r:id="rId2"/>
    <p:sldId id="1207" r:id="rId3"/>
    <p:sldId id="1231" r:id="rId4"/>
    <p:sldId id="1137" r:id="rId5"/>
    <p:sldId id="1233" r:id="rId6"/>
    <p:sldId id="1219" r:id="rId7"/>
    <p:sldId id="1226" r:id="rId8"/>
    <p:sldId id="1227" r:id="rId9"/>
    <p:sldId id="1236" r:id="rId10"/>
  </p:sldIdLst>
  <p:sldSz cx="12192000" cy="6858000"/>
  <p:notesSz cx="9236075" cy="6950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ichard Gullick" initials="RG" lastIdx="0" clrIdx="0">
    <p:extLst>
      <p:ext uri="{19B8F6BF-5375-455C-9EA6-DF929625EA0E}">
        <p15:presenceInfo xmlns:p15="http://schemas.microsoft.com/office/powerpoint/2012/main" userId="S::Rgullick@rcapsolutions.org::0b90d636-86fa-4621-a4bb-7f5246cda7ad" providerId="AD"/>
      </p:ext>
    </p:extLst>
  </p:cmAuthor>
  <p:cmAuthor id="2" name="Rich Gullick" initials="RG" lastIdx="1" clrIdx="1">
    <p:extLst>
      <p:ext uri="{19B8F6BF-5375-455C-9EA6-DF929625EA0E}">
        <p15:presenceInfo xmlns:p15="http://schemas.microsoft.com/office/powerpoint/2012/main" userId="2d04c3338bb7ebf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13" autoAdjust="0"/>
    <p:restoredTop sz="94660"/>
  </p:normalViewPr>
  <p:slideViewPr>
    <p:cSldViewPr snapToGrid="0">
      <p:cViewPr varScale="1">
        <p:scale>
          <a:sx n="53" d="100"/>
          <a:sy n="53" d="100"/>
        </p:scale>
        <p:origin x="881" y="2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2274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1496268-0F71-4502-BC61-30D32CDB889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2"/>
            <a:ext cx="4002088" cy="3476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14C2E5-5FE5-46A5-9C15-6D44B5C798C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232400" y="2"/>
            <a:ext cx="4002088" cy="3476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41B360-A827-442A-9481-DA4EE0A1C44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602413"/>
            <a:ext cx="4002088" cy="3476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E7B124-68DC-4944-83D8-F4015F8F3CC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232400" y="6602413"/>
            <a:ext cx="4002088" cy="3476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500387-66CA-415A-B3CD-5B4886731B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84272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4002088" cy="3476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2400" y="2"/>
            <a:ext cx="4002088" cy="3476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32063" y="868363"/>
            <a:ext cx="4171950" cy="2346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3927" y="3344864"/>
            <a:ext cx="7388225" cy="27368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02413"/>
            <a:ext cx="4002088" cy="3476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2400" y="6602413"/>
            <a:ext cx="4002088" cy="3476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5BDEED-8018-47A1-AE1F-B7935EB2C6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92224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5720C-40B6-43AC-901D-050470EC54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C60AD1-E6FC-4D9D-B30B-4CE6FE0B18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B09DE7-451E-424C-AA97-85E98B072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24C242-C036-422B-B957-0AB29387A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8F8540-3944-49E3-8593-34151F123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746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A924C-3F26-455C-BB37-12E2047EF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7ACDCF-D8E5-462A-8826-7130309FA7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AD4F5D-E509-4EA8-9C25-CEAAF04BF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E1D6DE-7B93-4010-B05F-BE409BA6B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CA3BF2-C414-44AE-9784-2746DB1C3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538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CD4F96-F19A-4EB5-A854-7C48D1FD21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A42472-83DC-415C-A63B-0FC16C0B02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FB5BD4-D581-412C-8A80-551DFCE4E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4B85C2-866B-49F5-8D5E-6E25FDC54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E8D792-257E-48CD-9813-7EA7D7F4D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480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E5986-47C5-4250-A480-A87DE4C17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EF6D06-D7A1-4BF5-9CFA-E5F4507D5B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84AC0B-D5D3-4CAE-A5F6-9BA81DA03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9B6898-DB47-4FE2-9470-FD428D196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A7B4E8-4414-4E11-B417-FE7BE796B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224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3635F-AA79-4DAE-817D-7F8DFBE1D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906178-208A-43D4-850E-6C435DF966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70A8A1-709C-4F5D-B5E1-1F8FCAE36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049173-9C43-40E0-B3D3-1D6354ABC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5BB7A-6B66-4E7E-9060-23DC8A7F5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510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EE9C0-44E9-42B9-B6AE-E6E0E031C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C172A3-E7A8-4A3A-ACB4-074A84985E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220FB7-5B9C-409B-A1D2-F867B6D03B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5B156E-A425-421D-B21A-F15BC0CF7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71B707-80DF-487C-8DC5-787A70ECE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1D2C48-068D-4F71-82A0-617EA206F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312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22CE4-0373-4C4B-ABB0-1006065141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D2B645-1FF4-44CA-A565-B91C7D365E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849248-9C41-404B-A90F-52A4F497EB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1310AB-5A46-441A-9C8D-8E30765C9C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F6A9AD-3D7F-44BF-9A9B-76737FEB66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EC2D97-138D-4124-B720-5711BB482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A79706-3EF1-4D5E-A7F8-4635AB727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36799B-3C52-43C9-BEAE-E295373CE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592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7BD36-71DC-4219-AA52-DB71F099B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4DED3D-0B12-4816-B5AF-CC3D74F1E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73A977-90B8-4062-A948-6C261FA18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1AF1F6-7DAC-490D-8AF1-0CBCCC587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322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5908775-BF7A-4C0A-A5D5-C310B7B61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E2D387-9E09-4067-B329-5D613FFF0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A5E478-598A-4AB6-9A40-4A8659F1B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984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91155-8674-4123-BCFD-3BD8ADB2B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99B036-C2F1-440C-8707-E95314DFB6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E75BD1-D525-4B29-B1ED-61E1A2CEA8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B2BB1B-76CB-4E69-A243-DBBB4048E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015243-8EA9-4E59-8ACC-3FF06B9A9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43DE0D-3236-4A20-8516-8C4AEC0FC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636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16FEC-83F0-446D-8C99-FD1327FE2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8ECB6B-0588-4D2C-BCE7-45D797D4A4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8E24F2-DF5D-4FCD-9252-CE8E621A93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8BAE38-0FE6-48E0-B23F-3647324C4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F9603F-AD85-46D6-9D0F-D9822AD23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6401EF-190D-45B9-976B-01500A1B2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621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A33A6D-007B-488B-B4C3-9E5ACAEDF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876EC3-470B-4B68-AF9F-B79C80002B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71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6CC3D0-14E8-4C3C-9C08-BDC117A920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DB333E-55FA-40E3-91D9-42FCC700DE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1E1B00-1F02-4711-AFB5-C7B4D61DE2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379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F309294-7ADA-43AC-A0D8-F5A87B212C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80168" cy="684328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37F6D11-456A-444E-A904-CB6C1EF56E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1737" y="497501"/>
            <a:ext cx="10713874" cy="3981695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b="1" dirty="0">
                <a:solidFill>
                  <a:schemeClr val="bg1"/>
                </a:solidFill>
                <a:latin typeface="+mn-lt"/>
              </a:rPr>
              <a:t>Water quality update for the </a:t>
            </a:r>
            <a:br>
              <a:rPr lang="en-US" b="1" dirty="0">
                <a:solidFill>
                  <a:schemeClr val="bg1"/>
                </a:solidFill>
                <a:latin typeface="+mn-lt"/>
              </a:rPr>
            </a:br>
            <a:r>
              <a:rPr lang="en-US" b="1" dirty="0">
                <a:solidFill>
                  <a:schemeClr val="bg1"/>
                </a:solidFill>
                <a:latin typeface="+mn-lt"/>
              </a:rPr>
              <a:t>Millville Elementary School</a:t>
            </a:r>
            <a:br>
              <a:rPr lang="en-US" b="1" dirty="0">
                <a:solidFill>
                  <a:schemeClr val="bg1"/>
                </a:solidFill>
                <a:latin typeface="+mn-lt"/>
              </a:rPr>
            </a:br>
            <a:r>
              <a:rPr lang="en-US" sz="4400" b="1" dirty="0">
                <a:solidFill>
                  <a:schemeClr val="bg1"/>
                </a:solidFill>
                <a:latin typeface="+mn-lt"/>
              </a:rPr>
              <a:t> </a:t>
            </a:r>
            <a:br>
              <a:rPr lang="en-US" b="1" dirty="0">
                <a:solidFill>
                  <a:schemeClr val="bg1"/>
                </a:solidFill>
                <a:latin typeface="+mn-lt"/>
              </a:rPr>
            </a:br>
            <a:br>
              <a:rPr lang="en-US" sz="4400" b="1" dirty="0">
                <a:solidFill>
                  <a:schemeClr val="bg1"/>
                </a:solidFill>
                <a:latin typeface="+mn-lt"/>
              </a:rPr>
            </a:br>
            <a:br>
              <a:rPr lang="en-US" sz="4400" b="1" dirty="0">
                <a:solidFill>
                  <a:schemeClr val="bg1"/>
                </a:solidFill>
                <a:latin typeface="+mn-lt"/>
              </a:rPr>
            </a:br>
            <a:r>
              <a:rPr lang="en-US" sz="3600" b="1" dirty="0">
                <a:solidFill>
                  <a:schemeClr val="bg1"/>
                </a:solidFill>
                <a:latin typeface="+mn-lt"/>
              </a:rPr>
              <a:t>March 21, 2024</a:t>
            </a:r>
            <a:endParaRPr lang="en-US" sz="3600" b="1" dirty="0">
              <a:highlight>
                <a:srgbClr val="FFFF00"/>
              </a:highlight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987C55-14A9-46C6-B0AB-A739FA1618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49375" y="5067436"/>
            <a:ext cx="4317069" cy="156273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b="1" dirty="0">
                <a:solidFill>
                  <a:schemeClr val="bg1"/>
                </a:solidFill>
              </a:rPr>
              <a:t>Richard W. Gullick, PhD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</a:rPr>
              <a:t>Water Compliance Solutions, LLC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</a:rPr>
              <a:t>Leominster, MA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</a:rPr>
              <a:t>wcs.llc@comcast.net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C63F6A7-387A-4BC2-A7AC-F46FDA6EBD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556" y="5022066"/>
            <a:ext cx="2852543" cy="1486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397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4516" y="240712"/>
            <a:ext cx="11018520" cy="1075342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>
                <a:solidFill>
                  <a:schemeClr val="accent1"/>
                </a:solidFill>
                <a:latin typeface="+mn-lt"/>
              </a:rPr>
              <a:t>Present status at Millville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7C738A92-D83C-DFD0-62D6-AF435A910266}"/>
              </a:ext>
            </a:extLst>
          </p:cNvPr>
          <p:cNvSpPr txBox="1">
            <a:spLocks/>
          </p:cNvSpPr>
          <p:nvPr/>
        </p:nvSpPr>
        <p:spPr>
          <a:xfrm>
            <a:off x="564516" y="1431097"/>
            <a:ext cx="5531484" cy="5243847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/>
            <a:r>
              <a:rPr lang="en-US" sz="2400" dirty="0"/>
              <a:t>HAA5 and TTHM levels good, and all regulatory standards are now met (and no HAA5 or TTHM violation Public Notice is required for 1</a:t>
            </a:r>
            <a:r>
              <a:rPr lang="en-US" sz="2400" baseline="30000" dirty="0"/>
              <a:t>st</a:t>
            </a:r>
            <a:r>
              <a:rPr lang="en-US" sz="2400" dirty="0"/>
              <a:t> quarter 2024)</a:t>
            </a:r>
          </a:p>
          <a:p>
            <a:pPr marL="285750" indent="-285750"/>
            <a:r>
              <a:rPr lang="en-US" sz="2400" dirty="0"/>
              <a:t>Fe/Mn removal still good</a:t>
            </a:r>
          </a:p>
          <a:p>
            <a:pPr marL="285750" indent="-285750"/>
            <a:r>
              <a:rPr lang="en-US" sz="2400" dirty="0"/>
              <a:t>Water demand is created by MES staff flushing sinks to simulate student usage</a:t>
            </a:r>
          </a:p>
          <a:p>
            <a:pPr marL="285750" indent="-285750"/>
            <a:r>
              <a:rPr lang="en-US" sz="2400" dirty="0"/>
              <a:t>Greensand system effluent chlorine residuals are more consistent when water demand is higher and filter operation is steadier </a:t>
            </a:r>
          </a:p>
          <a:p>
            <a:pPr marL="285750" indent="-285750"/>
            <a:r>
              <a:rPr lang="en-US" sz="2400" dirty="0"/>
              <a:t>Planning to install automation to prevent chlorine residuals from getting too high even without operator attention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9F03FDF9-CA4C-91F7-A53C-18BC30AFD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36380" y="6293894"/>
            <a:ext cx="2743200" cy="365125"/>
          </a:xfrm>
        </p:spPr>
        <p:txBody>
          <a:bodyPr/>
          <a:lstStyle/>
          <a:p>
            <a:fld id="{6207AA38-01A3-4036-A1E2-D8022E16F8E4}" type="slidenum">
              <a:rPr lang="en-US" b="1" smtClean="0">
                <a:solidFill>
                  <a:schemeClr val="tx1"/>
                </a:solidFill>
              </a:rPr>
              <a:pPr/>
              <a:t>2</a:t>
            </a:fld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AE113D-A2FF-E2F4-D2CE-BCB07C209220}"/>
              </a:ext>
            </a:extLst>
          </p:cNvPr>
          <p:cNvSpPr txBox="1">
            <a:spLocks/>
          </p:cNvSpPr>
          <p:nvPr/>
        </p:nvSpPr>
        <p:spPr>
          <a:xfrm>
            <a:off x="6247764" y="1431097"/>
            <a:ext cx="5531484" cy="518619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/>
            <a:r>
              <a:rPr lang="en-US" sz="2400" dirty="0"/>
              <a:t>Water Compliance Solutions, LLC has resigned as Primary Operator and consultant for Millville effective April 1, 2024. </a:t>
            </a:r>
          </a:p>
          <a:p>
            <a:pPr marL="285750" indent="-285750"/>
            <a:r>
              <a:rPr lang="en-US" sz="2400" dirty="0"/>
              <a:t>WCS’ mission was accomplished in terms of providing temporary operational services and bringing the system back into full regulatory compliance for HAA5 and TTHM</a:t>
            </a:r>
          </a:p>
          <a:p>
            <a:pPr marL="285750" indent="-285750"/>
            <a:r>
              <a:rPr lang="en-US" sz="2400" dirty="0"/>
              <a:t>Dave Papale and Liz Afonso will work with McClure Engineering effective April 1, 2024</a:t>
            </a:r>
          </a:p>
          <a:p>
            <a:pPr marL="285750" indent="-285750"/>
            <a:r>
              <a:rPr lang="en-US" sz="2400" dirty="0"/>
              <a:t>McClure Engineering will start serving as the Primary Operator on April 1, 2024</a:t>
            </a:r>
          </a:p>
          <a:p>
            <a:pPr marL="285750" indent="-285750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76545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6465" y="309828"/>
            <a:ext cx="9919064" cy="910770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>
                <a:solidFill>
                  <a:schemeClr val="accent1"/>
                </a:solidFill>
                <a:latin typeface="+mn-lt"/>
              </a:rPr>
              <a:t>Millville Water Treatment System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137FCB06-4100-569E-18DC-FE2B3EB4F641}"/>
              </a:ext>
            </a:extLst>
          </p:cNvPr>
          <p:cNvSpPr txBox="1">
            <a:spLocks/>
          </p:cNvSpPr>
          <p:nvPr/>
        </p:nvSpPr>
        <p:spPr>
          <a:xfrm>
            <a:off x="8372202" y="3824412"/>
            <a:ext cx="3477214" cy="25059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r>
              <a:rPr lang="en-US" sz="2200" dirty="0"/>
              <a:t>Chlorine in GSF effluent is monitored continuously. Normally desire a chlorine residual of 0.5 to 1.0 ppm, but lower levels are used at MES to minimize DBPs</a:t>
            </a:r>
          </a:p>
          <a:p>
            <a:pPr>
              <a:spcBef>
                <a:spcPts val="1200"/>
              </a:spcBef>
            </a:pPr>
            <a:r>
              <a:rPr lang="en-US" sz="2200" dirty="0"/>
              <a:t>Want [Mn] ≤ 0.015 ppm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ABF969E3-CDCA-7AEA-5950-78A08AE2DDD8}"/>
              </a:ext>
            </a:extLst>
          </p:cNvPr>
          <p:cNvSpPr txBox="1">
            <a:spLocks/>
          </p:cNvSpPr>
          <p:nvPr/>
        </p:nvSpPr>
        <p:spPr>
          <a:xfrm>
            <a:off x="4415478" y="1249952"/>
            <a:ext cx="6849421" cy="25059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r>
              <a:rPr lang="en-US" sz="2200" dirty="0"/>
              <a:t>Chlorine oxidizes most dissolved Fe + some Mn which is then captured by 18” of greensand filter (GSF) media</a:t>
            </a:r>
          </a:p>
          <a:p>
            <a:pPr>
              <a:spcBef>
                <a:spcPts val="1200"/>
              </a:spcBef>
            </a:pPr>
            <a:r>
              <a:rPr lang="en-US" sz="2200" dirty="0"/>
              <a:t>The chlorine creates a manganese dioxide coating on the GSF media that adsorbs the remaining dissolved Fe/Mn and allows it to be oxidized by chlorine over time (especially important for Mn)</a:t>
            </a:r>
          </a:p>
          <a:p>
            <a:pPr>
              <a:spcBef>
                <a:spcPts val="1200"/>
              </a:spcBef>
            </a:pPr>
            <a:r>
              <a:rPr lang="en-US" sz="2200" dirty="0"/>
              <a:t>Well pump runs based on storage tank levels (at ~6 gpm)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79E5CA5-AE3E-26DF-8FF6-183FA67AF934}"/>
              </a:ext>
            </a:extLst>
          </p:cNvPr>
          <p:cNvGrpSpPr/>
          <p:nvPr/>
        </p:nvGrpSpPr>
        <p:grpSpPr>
          <a:xfrm>
            <a:off x="691863" y="1574068"/>
            <a:ext cx="7516969" cy="4650548"/>
            <a:chOff x="691863" y="1574068"/>
            <a:chExt cx="7516969" cy="4650548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26133674-212F-C598-208C-8589CDBDC69A}"/>
                </a:ext>
              </a:extLst>
            </p:cNvPr>
            <p:cNvSpPr txBox="1"/>
            <p:nvPr/>
          </p:nvSpPr>
          <p:spPr>
            <a:xfrm>
              <a:off x="1129393" y="1574068"/>
              <a:ext cx="86761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well</a:t>
              </a:r>
            </a:p>
          </p:txBody>
        </p: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83F49AF9-E978-7821-5CF6-8681728545E9}"/>
                </a:ext>
              </a:extLst>
            </p:cNvPr>
            <p:cNvCxnSpPr>
              <a:cxnSpLocks/>
            </p:cNvCxnSpPr>
            <p:nvPr/>
          </p:nvCxnSpPr>
          <p:spPr>
            <a:xfrm>
              <a:off x="1563199" y="1943400"/>
              <a:ext cx="0" cy="71743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A482FA2D-0923-A0B1-1B2D-23321BCBB1D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562135" y="3596610"/>
              <a:ext cx="76762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F7403F6E-7A73-6CBD-7C9B-5A040398A141}"/>
                </a:ext>
              </a:extLst>
            </p:cNvPr>
            <p:cNvSpPr txBox="1"/>
            <p:nvPr/>
          </p:nvSpPr>
          <p:spPr>
            <a:xfrm>
              <a:off x="787202" y="2653221"/>
              <a:ext cx="1551994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Bag filter (sediment)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EC374C82-33A3-31AD-E292-3D0D030CB5FC}"/>
                </a:ext>
              </a:extLst>
            </p:cNvPr>
            <p:cNvSpPr txBox="1"/>
            <p:nvPr/>
          </p:nvSpPr>
          <p:spPr>
            <a:xfrm>
              <a:off x="789529" y="3923718"/>
              <a:ext cx="1647333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greensand filter (Fe + Mn)</a:t>
              </a:r>
            </a:p>
          </p:txBody>
        </p: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802CCB5B-6E1D-3BC9-E990-CC8507BCF83A}"/>
                </a:ext>
              </a:extLst>
            </p:cNvPr>
            <p:cNvCxnSpPr>
              <a:cxnSpLocks/>
            </p:cNvCxnSpPr>
            <p:nvPr/>
          </p:nvCxnSpPr>
          <p:spPr>
            <a:xfrm>
              <a:off x="1563199" y="3299552"/>
              <a:ext cx="0" cy="648909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66DEBBB9-85BA-7908-B839-1E2AF0E067AE}"/>
                </a:ext>
              </a:extLst>
            </p:cNvPr>
            <p:cNvSpPr txBox="1"/>
            <p:nvPr/>
          </p:nvSpPr>
          <p:spPr>
            <a:xfrm>
              <a:off x="2329755" y="3382459"/>
              <a:ext cx="1472898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add chlorine</a:t>
              </a:r>
            </a:p>
          </p:txBody>
        </p: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09680512-D1BB-E485-D05F-41552E0BF6DB}"/>
                </a:ext>
              </a:extLst>
            </p:cNvPr>
            <p:cNvCxnSpPr>
              <a:cxnSpLocks/>
            </p:cNvCxnSpPr>
            <p:nvPr/>
          </p:nvCxnSpPr>
          <p:spPr>
            <a:xfrm>
              <a:off x="1515529" y="4570049"/>
              <a:ext cx="14479" cy="1014669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00EF91F5-1E2E-8B9E-B950-DCF439C22ACD}"/>
                </a:ext>
              </a:extLst>
            </p:cNvPr>
            <p:cNvSpPr txBox="1"/>
            <p:nvPr/>
          </p:nvSpPr>
          <p:spPr>
            <a:xfrm>
              <a:off x="691863" y="5559975"/>
              <a:ext cx="1647333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10,500-gal storage tank</a:t>
              </a:r>
            </a:p>
          </p:txBody>
        </p: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5AB35E8C-E262-1E92-9CC1-1FF24AD34136}"/>
                </a:ext>
              </a:extLst>
            </p:cNvPr>
            <p:cNvCxnSpPr>
              <a:cxnSpLocks/>
            </p:cNvCxnSpPr>
            <p:nvPr/>
          </p:nvCxnSpPr>
          <p:spPr>
            <a:xfrm>
              <a:off x="2339196" y="5873878"/>
              <a:ext cx="549778" cy="926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BC86718E-920B-974F-EF18-FBB27D9A2AB7}"/>
                </a:ext>
              </a:extLst>
            </p:cNvPr>
            <p:cNvSpPr txBox="1"/>
            <p:nvPr/>
          </p:nvSpPr>
          <p:spPr>
            <a:xfrm>
              <a:off x="4486030" y="5560419"/>
              <a:ext cx="1308261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UV</a:t>
              </a:r>
            </a:p>
            <a:p>
              <a:pPr algn="ctr"/>
              <a:r>
                <a:rPr lang="en-US" b="1" dirty="0"/>
                <a:t>disinfection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63FFB8B2-0C6D-4BC6-BBEC-5A1765DFA21E}"/>
                </a:ext>
              </a:extLst>
            </p:cNvPr>
            <p:cNvSpPr txBox="1"/>
            <p:nvPr/>
          </p:nvSpPr>
          <p:spPr>
            <a:xfrm>
              <a:off x="5118289" y="4093698"/>
              <a:ext cx="2173676" cy="120032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corrosion control -raise pH to 7.0 - 8.0 with Na</a:t>
              </a:r>
              <a:r>
                <a:rPr lang="en-US" b="1" baseline="-25000" dirty="0"/>
                <a:t>2</a:t>
              </a:r>
              <a:r>
                <a:rPr lang="en-US" b="1" dirty="0"/>
                <a:t>CO</a:t>
              </a:r>
              <a:r>
                <a:rPr lang="en-US" b="1" baseline="-25000" dirty="0"/>
                <a:t>3</a:t>
              </a:r>
              <a:r>
                <a:rPr lang="en-US" b="1" dirty="0"/>
                <a:t>, also add PO</a:t>
              </a:r>
              <a:r>
                <a:rPr lang="en-US" b="1" baseline="-25000" dirty="0"/>
                <a:t>4</a:t>
              </a:r>
              <a:r>
                <a:rPr lang="en-US" b="1" dirty="0"/>
                <a:t> and Si</a:t>
              </a:r>
            </a:p>
          </p:txBody>
        </p: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555618D7-B33A-025F-46C3-D161373D1A1C}"/>
                </a:ext>
              </a:extLst>
            </p:cNvPr>
            <p:cNvCxnSpPr>
              <a:cxnSpLocks/>
            </p:cNvCxnSpPr>
            <p:nvPr/>
          </p:nvCxnSpPr>
          <p:spPr>
            <a:xfrm>
              <a:off x="6205127" y="5294027"/>
              <a:ext cx="0" cy="56851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A99F68AD-E17F-52C0-2A21-E07F28873084}"/>
                </a:ext>
              </a:extLst>
            </p:cNvPr>
            <p:cNvCxnSpPr>
              <a:cxnSpLocks/>
            </p:cNvCxnSpPr>
            <p:nvPr/>
          </p:nvCxnSpPr>
          <p:spPr>
            <a:xfrm>
              <a:off x="5794291" y="5859963"/>
              <a:ext cx="821672" cy="257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EEFC8B95-D599-5EA4-3E70-B3A1B6D60BF3}"/>
                </a:ext>
              </a:extLst>
            </p:cNvPr>
            <p:cNvSpPr txBox="1"/>
            <p:nvPr/>
          </p:nvSpPr>
          <p:spPr>
            <a:xfrm>
              <a:off x="6615963" y="5480246"/>
              <a:ext cx="1592869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Finished water to building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660E8079-517B-F91F-5746-4332ADC23492}"/>
                </a:ext>
              </a:extLst>
            </p:cNvPr>
            <p:cNvSpPr txBox="1"/>
            <p:nvPr/>
          </p:nvSpPr>
          <p:spPr>
            <a:xfrm>
              <a:off x="1995941" y="4644254"/>
              <a:ext cx="150229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online chlorine monitor (want ~0.1 – 0.4 ppm)</a:t>
              </a:r>
            </a:p>
          </p:txBody>
        </p: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A686C3AA-C5FB-E24C-44C7-9B42DBB5436A}"/>
                </a:ext>
              </a:extLst>
            </p:cNvPr>
            <p:cNvCxnSpPr>
              <a:cxnSpLocks/>
            </p:cNvCxnSpPr>
            <p:nvPr/>
          </p:nvCxnSpPr>
          <p:spPr>
            <a:xfrm>
              <a:off x="1512138" y="5059752"/>
              <a:ext cx="433807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BCBED750-599B-62A3-7430-FA79846FDCB3}"/>
                </a:ext>
              </a:extLst>
            </p:cNvPr>
            <p:cNvSpPr txBox="1"/>
            <p:nvPr/>
          </p:nvSpPr>
          <p:spPr>
            <a:xfrm>
              <a:off x="2888974" y="5578285"/>
              <a:ext cx="1067519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Pressure tank</a:t>
              </a:r>
            </a:p>
          </p:txBody>
        </p:sp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id="{794ACBFE-8DB8-6549-8F40-3145A490FDFF}"/>
                </a:ext>
              </a:extLst>
            </p:cNvPr>
            <p:cNvCxnSpPr>
              <a:cxnSpLocks/>
            </p:cNvCxnSpPr>
            <p:nvPr/>
          </p:nvCxnSpPr>
          <p:spPr>
            <a:xfrm>
              <a:off x="3956493" y="5901450"/>
              <a:ext cx="549778" cy="926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78839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F6D11-456A-444E-A904-CB6C1EF56E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349574"/>
            <a:ext cx="11722100" cy="895026"/>
          </a:xfrm>
        </p:spPr>
        <p:txBody>
          <a:bodyPr>
            <a:noAutofit/>
          </a:bodyPr>
          <a:lstStyle/>
          <a:p>
            <a:r>
              <a:rPr lang="en-US" sz="4800" b="1" dirty="0">
                <a:solidFill>
                  <a:schemeClr val="accent1"/>
                </a:solidFill>
                <a:latin typeface="+mn-lt"/>
              </a:rPr>
              <a:t>Treated water quality is typically good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B2F156-96B3-46C4-B845-2AFC3565D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7AA38-01A3-4036-A1E2-D8022E16F8E4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54635C6D-4D90-41F9-A2F5-0A0B8303C27C}"/>
              </a:ext>
            </a:extLst>
          </p:cNvPr>
          <p:cNvSpPr txBox="1">
            <a:spLocks/>
          </p:cNvSpPr>
          <p:nvPr/>
        </p:nvSpPr>
        <p:spPr>
          <a:xfrm>
            <a:off x="648651" y="1244600"/>
            <a:ext cx="10708915" cy="21512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</a:t>
            </a:r>
            <a:r>
              <a:rPr lang="en-US" sz="2400" b="1" dirty="0">
                <a:latin typeface="Calibri" panose="020F0502020204030204" pitchFamily="34" charset="0"/>
                <a:ea typeface="Times New Roman" panose="02020603050405020304" pitchFamily="18" charset="0"/>
              </a:rPr>
              <a:t>G</a:t>
            </a:r>
            <a:r>
              <a:rPr lang="en-US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ood Water Quality: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Overall, the quality of the treated water at MES is quite good and currently meets </a:t>
            </a:r>
            <a:r>
              <a:rPr lang="en-US" sz="2400" b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ALL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of the state and federal water quality regulatory requirements. </a:t>
            </a:r>
          </a:p>
          <a:p>
            <a:pPr marR="0" lvl="0"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  Historically had occasional issues with elevated haloacetic acids (HAA5) and color from manganese when the greensand chlorine residual was not in the target range. 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ECB21D-FE44-58A4-C97F-D6987E2FB448}"/>
              </a:ext>
            </a:extLst>
          </p:cNvPr>
          <p:cNvSpPr txBox="1">
            <a:spLocks/>
          </p:cNvSpPr>
          <p:nvPr/>
        </p:nvSpPr>
        <p:spPr>
          <a:xfrm>
            <a:off x="796290" y="4083672"/>
            <a:ext cx="4941756" cy="24188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ü"/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Bacteria and other microorganisms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ü"/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H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aloacetic acids (HAA5) 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ü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Total trihalomethanes (TTHM)</a:t>
            </a:r>
          </a:p>
          <a:p>
            <a:pPr>
              <a:lnSpc>
                <a:spcPct val="107000"/>
              </a:lnSpc>
              <a:spcBef>
                <a:spcPts val="0"/>
              </a:spcBef>
              <a:buSzPct val="100000"/>
              <a:buFont typeface="Wingdings" panose="05000000000000000000" pitchFamily="2" charset="2"/>
              <a:buChar char="ü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Synthetic organic chemicals (SOCs)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ü"/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Volatile organic chemicals (VOCs) </a:t>
            </a:r>
          </a:p>
          <a:p>
            <a:pPr>
              <a:lnSpc>
                <a:spcPct val="107000"/>
              </a:lnSpc>
              <a:spcBef>
                <a:spcPts val="0"/>
              </a:spcBef>
              <a:buSzPct val="100000"/>
              <a:buFont typeface="Wingdings" panose="05000000000000000000" pitchFamily="2" charset="2"/>
              <a:buChar char="ü"/>
            </a:pPr>
            <a:r>
              <a:rPr lang="en-US" sz="22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Per- and polyfluoroalkyl substances (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PFAS)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A1269827-618D-6E74-5100-14CD9B382D12}"/>
              </a:ext>
            </a:extLst>
          </p:cNvPr>
          <p:cNvSpPr txBox="1">
            <a:spLocks/>
          </p:cNvSpPr>
          <p:nvPr/>
        </p:nvSpPr>
        <p:spPr>
          <a:xfrm>
            <a:off x="5948772" y="4089549"/>
            <a:ext cx="6066883" cy="24188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Bef>
                <a:spcPts val="0"/>
              </a:spcBef>
              <a:buSzPct val="100000"/>
              <a:buFont typeface="Wingdings" panose="05000000000000000000" pitchFamily="2" charset="2"/>
              <a:buChar char="ü"/>
            </a:pPr>
            <a:r>
              <a:rPr lang="en-US" sz="22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Lead and copper </a:t>
            </a:r>
          </a:p>
          <a:p>
            <a:pPr>
              <a:lnSpc>
                <a:spcPct val="107000"/>
              </a:lnSpc>
              <a:spcBef>
                <a:spcPts val="0"/>
              </a:spcBef>
              <a:buSzPct val="100000"/>
              <a:buFont typeface="Wingdings" panose="05000000000000000000" pitchFamily="2" charset="2"/>
              <a:buChar char="ü"/>
            </a:pP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Heavy metals (mercury, cadmium, etc.)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buSzPct val="100000"/>
              <a:buFont typeface="Wingdings" panose="05000000000000000000" pitchFamily="2" charset="2"/>
              <a:buChar char="ü"/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Radiological substances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ü"/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Nitrate and nitrite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ü"/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Pesticides (insecticides, herbicides, rodenticides)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ü"/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Algae and algal toxins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ü"/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Taste and odor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DF2CD084-29ED-4C88-FE0E-8A2DB1BC7FF6}"/>
              </a:ext>
            </a:extLst>
          </p:cNvPr>
          <p:cNvSpPr txBox="1">
            <a:spLocks/>
          </p:cNvSpPr>
          <p:nvPr/>
        </p:nvSpPr>
        <p:spPr>
          <a:xfrm>
            <a:off x="1562554" y="3151830"/>
            <a:ext cx="8881110" cy="8950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The MES water meets all regulatory requirements for the following important water quality parameters:</a:t>
            </a:r>
          </a:p>
        </p:txBody>
      </p:sp>
    </p:spTree>
    <p:extLst>
      <p:ext uri="{BB962C8B-B14F-4D97-AF65-F5344CB8AC3E}">
        <p14:creationId xmlns:p14="http://schemas.microsoft.com/office/powerpoint/2010/main" val="401534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650AEB49-296F-24C5-ED6A-E9AE844AE1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4042" y="1489765"/>
            <a:ext cx="4945019" cy="367307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8054B401-CBF2-03F6-8395-B590320CEC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872" y="1489765"/>
            <a:ext cx="5724663" cy="34433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2709" y="348633"/>
            <a:ext cx="11126582" cy="896132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solidFill>
                  <a:schemeClr val="accent1"/>
                </a:solidFill>
                <a:latin typeface="+mn-lt"/>
              </a:rPr>
              <a:t>Manganese and Iron (GreensandPlus filtration)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E2CA3E5E-9C34-9648-2AE4-B7BD8FB02CB8}"/>
              </a:ext>
            </a:extLst>
          </p:cNvPr>
          <p:cNvSpPr txBox="1">
            <a:spLocks/>
          </p:cNvSpPr>
          <p:nvPr/>
        </p:nvSpPr>
        <p:spPr>
          <a:xfrm>
            <a:off x="520568" y="5178108"/>
            <a:ext cx="5989658" cy="1335813"/>
          </a:xfrm>
          <a:prstGeom prst="rect">
            <a:avLst/>
          </a:prstGeom>
          <a:ln w="44450">
            <a:solidFill>
              <a:srgbClr val="FFC0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r>
              <a:rPr lang="en-US" i="1" dirty="0">
                <a:effectLst/>
                <a:ea typeface="Times New Roman" panose="02020603050405020304" pitchFamily="18" charset="0"/>
              </a:rPr>
              <a:t>  </a:t>
            </a:r>
            <a:r>
              <a:rPr lang="en-US" i="1" dirty="0">
                <a:ea typeface="Times New Roman" panose="02020603050405020304" pitchFamily="18" charset="0"/>
              </a:rPr>
              <a:t>All 18 </a:t>
            </a:r>
            <a:r>
              <a:rPr lang="en-US" i="1" dirty="0">
                <a:effectLst/>
                <a:ea typeface="Times New Roman" panose="02020603050405020304" pitchFamily="18" charset="0"/>
              </a:rPr>
              <a:t>samples for Mn since March 2023 met the SMCL of 0.05 mg/L, with 14 of 18 non-detect (&lt; 0.02 mg/L</a:t>
            </a:r>
            <a:r>
              <a:rPr lang="en-US" i="1" dirty="0">
                <a:ea typeface="Times New Roman" panose="02020603050405020304" pitchFamily="18" charset="0"/>
              </a:rPr>
              <a:t>)</a:t>
            </a:r>
            <a:endParaRPr lang="en-US" dirty="0">
              <a:effectLst/>
              <a:ea typeface="Times New Roman" panose="02020603050405020304" pitchFamily="18" charset="0"/>
            </a:endParaRPr>
          </a:p>
          <a:p>
            <a:pPr marL="285750" indent="-285750"/>
            <a:endParaRPr lang="en-US" dirty="0"/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A2795871-F96C-A521-4360-BF760256E4D5}"/>
              </a:ext>
            </a:extLst>
          </p:cNvPr>
          <p:cNvSpPr txBox="1">
            <a:spLocks/>
          </p:cNvSpPr>
          <p:nvPr/>
        </p:nvSpPr>
        <p:spPr>
          <a:xfrm>
            <a:off x="6627534" y="5162837"/>
            <a:ext cx="5225415" cy="1335813"/>
          </a:xfrm>
          <a:prstGeom prst="rect">
            <a:avLst/>
          </a:prstGeom>
          <a:ln w="50800">
            <a:solidFill>
              <a:srgbClr val="FFC0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r>
              <a:rPr lang="en-US" i="1" dirty="0">
                <a:effectLst/>
                <a:ea typeface="Times New Roman" panose="02020603050405020304" pitchFamily="18" charset="0"/>
              </a:rPr>
              <a:t>  All 18 iron samples since March 2023 have been below the SMCL of 0.3 mg/L</a:t>
            </a:r>
            <a:endParaRPr lang="en-US" dirty="0">
              <a:effectLst/>
              <a:ea typeface="Times New Roman" panose="02020603050405020304" pitchFamily="18" charset="0"/>
            </a:endParaRPr>
          </a:p>
          <a:p>
            <a:pPr marL="285750" indent="-285750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4817EAD-27F5-632F-DAC6-81402102FD3F}"/>
              </a:ext>
            </a:extLst>
          </p:cNvPr>
          <p:cNvSpPr/>
          <p:nvPr/>
        </p:nvSpPr>
        <p:spPr>
          <a:xfrm>
            <a:off x="5049338" y="4071725"/>
            <a:ext cx="1122056" cy="672741"/>
          </a:xfrm>
          <a:prstGeom prst="rect">
            <a:avLst/>
          </a:prstGeom>
          <a:noFill/>
          <a:ln w="63500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95EA82E-6A11-DA75-38C2-EC5B0189E38F}"/>
              </a:ext>
            </a:extLst>
          </p:cNvPr>
          <p:cNvSpPr/>
          <p:nvPr/>
        </p:nvSpPr>
        <p:spPr>
          <a:xfrm>
            <a:off x="10298441" y="4204541"/>
            <a:ext cx="1190726" cy="592483"/>
          </a:xfrm>
          <a:prstGeom prst="rect">
            <a:avLst/>
          </a:prstGeom>
          <a:noFill/>
          <a:ln w="63500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D09BE011-DFE3-8D4F-079B-F8C93BCDBF5E}"/>
              </a:ext>
            </a:extLst>
          </p:cNvPr>
          <p:cNvCxnSpPr>
            <a:cxnSpLocks/>
          </p:cNvCxnSpPr>
          <p:nvPr/>
        </p:nvCxnSpPr>
        <p:spPr>
          <a:xfrm>
            <a:off x="4945560" y="3442389"/>
            <a:ext cx="0" cy="1078921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DF2BBE3E-FBDB-7BDD-9592-7680429A7A90}"/>
              </a:ext>
            </a:extLst>
          </p:cNvPr>
          <p:cNvSpPr txBox="1"/>
          <p:nvPr/>
        </p:nvSpPr>
        <p:spPr>
          <a:xfrm>
            <a:off x="4938485" y="2918162"/>
            <a:ext cx="86189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New GS 2/22/23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A793733-886E-3124-B45D-9026A592B1B6}"/>
              </a:ext>
            </a:extLst>
          </p:cNvPr>
          <p:cNvSpPr txBox="1"/>
          <p:nvPr/>
        </p:nvSpPr>
        <p:spPr>
          <a:xfrm>
            <a:off x="10234635" y="2838301"/>
            <a:ext cx="811228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New GS 2/22/23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30FF008-3C4C-7D76-EE3F-34B453CEE998}"/>
              </a:ext>
            </a:extLst>
          </p:cNvPr>
          <p:cNvCxnSpPr>
            <a:cxnSpLocks/>
          </p:cNvCxnSpPr>
          <p:nvPr/>
        </p:nvCxnSpPr>
        <p:spPr>
          <a:xfrm>
            <a:off x="10242244" y="3366875"/>
            <a:ext cx="0" cy="958296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4238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896" y="415833"/>
            <a:ext cx="10508974" cy="896132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>
                <a:solidFill>
                  <a:schemeClr val="accent1"/>
                </a:solidFill>
                <a:latin typeface="+mn-lt"/>
              </a:rPr>
              <a:t>Haloacetic acids (HAAs)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185F1777-BD57-5A8D-B09A-74CE13573B16}"/>
              </a:ext>
            </a:extLst>
          </p:cNvPr>
          <p:cNvSpPr txBox="1">
            <a:spLocks/>
          </p:cNvSpPr>
          <p:nvPr/>
        </p:nvSpPr>
        <p:spPr>
          <a:xfrm>
            <a:off x="5556101" y="1506108"/>
            <a:ext cx="5677955" cy="48751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r>
              <a:rPr lang="en-US" i="1" dirty="0">
                <a:effectLst/>
                <a:ea typeface="Times New Roman" panose="02020603050405020304" pitchFamily="18" charset="0"/>
              </a:rPr>
              <a:t> </a:t>
            </a:r>
            <a:r>
              <a:rPr lang="en-US" i="1" dirty="0">
                <a:ea typeface="Times New Roman" panose="02020603050405020304" pitchFamily="18" charset="0"/>
              </a:rPr>
              <a:t>HAA5 violations </a:t>
            </a:r>
            <a:r>
              <a:rPr lang="en-US" i="1" dirty="0">
                <a:effectLst/>
                <a:ea typeface="Times New Roman" panose="02020603050405020304" pitchFamily="18" charset="0"/>
              </a:rPr>
              <a:t>in recent years </a:t>
            </a:r>
            <a:r>
              <a:rPr lang="en-US" i="1" dirty="0">
                <a:ea typeface="Times New Roman" panose="02020603050405020304" pitchFamily="18" charset="0"/>
              </a:rPr>
              <a:t>resulted in </a:t>
            </a:r>
            <a:r>
              <a:rPr lang="en-US" i="1" dirty="0">
                <a:effectLst/>
                <a:ea typeface="Times New Roman" panose="02020603050405020304" pitchFamily="18" charset="0"/>
              </a:rPr>
              <a:t>Public Notices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i="1" dirty="0">
                <a:ea typeface="Times New Roman" panose="02020603050405020304" pitchFamily="18" charset="0"/>
              </a:rPr>
              <a:t> </a:t>
            </a:r>
            <a:r>
              <a:rPr lang="en-US" i="1" dirty="0">
                <a:effectLst/>
                <a:ea typeface="Times New Roman" panose="02020603050405020304" pitchFamily="18" charset="0"/>
              </a:rPr>
              <a:t>Compliance sample results in July – </a:t>
            </a:r>
            <a:r>
              <a:rPr lang="en-US" i="1" dirty="0">
                <a:ea typeface="Times New Roman" panose="02020603050405020304" pitchFamily="18" charset="0"/>
              </a:rPr>
              <a:t>March</a:t>
            </a:r>
            <a:r>
              <a:rPr lang="en-US" i="1" dirty="0">
                <a:effectLst/>
                <a:ea typeface="Times New Roman" panose="02020603050405020304" pitchFamily="18" charset="0"/>
              </a:rPr>
              <a:t> all good for HAA5, averaging 32 ppb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i="1" dirty="0">
                <a:ea typeface="Times New Roman" panose="02020603050405020304" pitchFamily="18" charset="0"/>
              </a:rPr>
              <a:t> MCL= 60 ppb, based on Locational Running Annual Average (LRAA)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i="1" dirty="0">
                <a:ea typeface="Times New Roman" panose="02020603050405020304" pitchFamily="18" charset="0"/>
              </a:rPr>
              <a:t> MCL is based on consuming 2 liters (~ ½ gallon) each day for 70 years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i="1" dirty="0">
                <a:ea typeface="Times New Roman" panose="02020603050405020304" pitchFamily="18" charset="0"/>
              </a:rPr>
              <a:t> Site DBP-1 is the bathroom next to room 111, and DBP-2 is Room 322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2D4435E-133F-8C9F-085B-05B886F5BE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3684" y="1506108"/>
            <a:ext cx="3168286" cy="498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753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896" y="415833"/>
            <a:ext cx="10508974" cy="896132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>
                <a:solidFill>
                  <a:schemeClr val="accent1"/>
                </a:solidFill>
                <a:latin typeface="+mn-lt"/>
              </a:rPr>
              <a:t>Total Trihalomethanes (TTHMs)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4CB0EB-B0BB-7747-2EB2-52F519496E2D}"/>
              </a:ext>
            </a:extLst>
          </p:cNvPr>
          <p:cNvSpPr txBox="1">
            <a:spLocks/>
          </p:cNvSpPr>
          <p:nvPr/>
        </p:nvSpPr>
        <p:spPr>
          <a:xfrm>
            <a:off x="5681832" y="1863340"/>
            <a:ext cx="5715038" cy="35054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r>
              <a:rPr lang="en-US" i="1" dirty="0">
                <a:effectLst/>
                <a:ea typeface="Times New Roman" panose="02020603050405020304" pitchFamily="18" charset="0"/>
              </a:rPr>
              <a:t>  Compliance sample results were good in </a:t>
            </a:r>
            <a:r>
              <a:rPr lang="en-US" i="1" dirty="0">
                <a:ea typeface="Times New Roman" panose="02020603050405020304" pitchFamily="18" charset="0"/>
              </a:rPr>
              <a:t>October thru March, averaging 45 ppb (59 ppb average for August thru March)</a:t>
            </a:r>
            <a:endParaRPr lang="en-US" i="1" dirty="0">
              <a:effectLst/>
              <a:ea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i="1" dirty="0">
                <a:ea typeface="Times New Roman" panose="02020603050405020304" pitchFamily="18" charset="0"/>
              </a:rPr>
              <a:t>  MCL= 80 ppb, based on Locational Running Annual Average (LRAA)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i="1" dirty="0">
                <a:ea typeface="Times New Roman" panose="02020603050405020304" pitchFamily="18" charset="0"/>
              </a:rPr>
              <a:t> Site DBP-1 is the bathroom next to Room 111, and DBP-2 is Room 322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B4C70EC-E358-E9E3-586B-1DB3626E16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1582" y="1474469"/>
            <a:ext cx="3045627" cy="4969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816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6630" y="479333"/>
            <a:ext cx="3345070" cy="896132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>
                <a:solidFill>
                  <a:schemeClr val="accent1"/>
                </a:solidFill>
                <a:latin typeface="+mn-lt"/>
              </a:rPr>
              <a:t>PFAS-6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185F1777-BD57-5A8D-B09A-74CE13573B16}"/>
              </a:ext>
            </a:extLst>
          </p:cNvPr>
          <p:cNvSpPr txBox="1">
            <a:spLocks/>
          </p:cNvSpPr>
          <p:nvPr/>
        </p:nvSpPr>
        <p:spPr>
          <a:xfrm>
            <a:off x="7929354" y="1792492"/>
            <a:ext cx="3440261" cy="40443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r>
              <a:rPr lang="en-US" sz="2200" dirty="0">
                <a:ea typeface="Times New Roman" panose="02020603050405020304" pitchFamily="18" charset="0"/>
              </a:rPr>
              <a:t> PFAS = </a:t>
            </a:r>
            <a:r>
              <a:rPr lang="en-US" sz="2200" b="0" dirty="0">
                <a:effectLst/>
              </a:rPr>
              <a:t>per- and polyfluoroalkyl substances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200" dirty="0"/>
              <a:t> 28 samples with no MCL exceedance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200" dirty="0"/>
              <a:t> Last 12 months averaged 10.7 ppt with maximum 13.7 ppt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200" dirty="0"/>
              <a:t> Likely future MCL for individual compounds  and that would require treatment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9E7BB25-B4AA-6E1E-9F59-62AE0A90FC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777" y="1597323"/>
            <a:ext cx="6702433" cy="4434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24322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40" y="342439"/>
            <a:ext cx="11018520" cy="1075342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>
                <a:solidFill>
                  <a:schemeClr val="accent1"/>
                </a:solidFill>
                <a:latin typeface="+mn-lt"/>
              </a:rPr>
              <a:t>Acknowledgements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7C738A92-D83C-DFD0-62D6-AF435A910266}"/>
              </a:ext>
            </a:extLst>
          </p:cNvPr>
          <p:cNvSpPr txBox="1">
            <a:spLocks/>
          </p:cNvSpPr>
          <p:nvPr/>
        </p:nvSpPr>
        <p:spPr>
          <a:xfrm>
            <a:off x="1985646" y="1873439"/>
            <a:ext cx="7947024" cy="410445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/>
            <a:r>
              <a:rPr lang="en-US" dirty="0"/>
              <a:t>Thank you to Dave Papale, Liz Afonso, and Mike Poitras for their dedication to the water system operations</a:t>
            </a:r>
          </a:p>
          <a:p>
            <a:pPr marL="285750" indent="-285750"/>
            <a:r>
              <a:rPr lang="en-US" dirty="0"/>
              <a:t>Thank you to Bob Facey for his support with the data technology</a:t>
            </a:r>
          </a:p>
          <a:p>
            <a:pPr marL="285750" indent="-285750"/>
            <a:r>
              <a:rPr lang="en-US" dirty="0"/>
              <a:t>Thank you to Scott, Matt and Denise at MES for their cooperation</a:t>
            </a:r>
          </a:p>
          <a:p>
            <a:pPr marL="285750" indent="-285750"/>
            <a:r>
              <a:rPr lang="en-US" dirty="0"/>
              <a:t>Thank you to Peter Caruso for his partnership working on the water system over the past 4+ years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9F03FDF9-CA4C-91F7-A53C-18BC30AFD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36380" y="6293894"/>
            <a:ext cx="2743200" cy="365125"/>
          </a:xfrm>
        </p:spPr>
        <p:txBody>
          <a:bodyPr/>
          <a:lstStyle/>
          <a:p>
            <a:fld id="{6207AA38-01A3-4036-A1E2-D8022E16F8E4}" type="slidenum">
              <a:rPr lang="en-US" b="1" smtClean="0">
                <a:solidFill>
                  <a:schemeClr val="tx1"/>
                </a:solidFill>
              </a:rPr>
              <a:pPr/>
              <a:t>9</a:t>
            </a:fld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3047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18376</TotalTime>
  <Words>828</Words>
  <Application>Microsoft Office PowerPoint</Application>
  <PresentationFormat>Widescreen</PresentationFormat>
  <Paragraphs>77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</vt:lpstr>
      <vt:lpstr>Office Theme</vt:lpstr>
      <vt:lpstr>Water quality update for the  Millville Elementary School     March 21, 2024</vt:lpstr>
      <vt:lpstr>Present status at Millville</vt:lpstr>
      <vt:lpstr>Millville Water Treatment System</vt:lpstr>
      <vt:lpstr>Treated water quality is typically good</vt:lpstr>
      <vt:lpstr>Manganese and Iron (GreensandPlus filtration)</vt:lpstr>
      <vt:lpstr>Haloacetic acids (HAAs)</vt:lpstr>
      <vt:lpstr>Total Trihalomethanes (TTHMs)</vt:lpstr>
      <vt:lpstr>PFAS-6</vt:lpstr>
      <vt:lpstr>Acknowledgements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Evaluation of SDWA Compliance Monroe Water System Monroe, MA</dc:title>
  <dc:creator>Richard Gullick</dc:creator>
  <cp:lastModifiedBy>Town Admin</cp:lastModifiedBy>
  <cp:revision>593</cp:revision>
  <cp:lastPrinted>2023-10-16T01:20:07Z</cp:lastPrinted>
  <dcterms:created xsi:type="dcterms:W3CDTF">2018-11-23T22:03:20Z</dcterms:created>
  <dcterms:modified xsi:type="dcterms:W3CDTF">2024-04-04T15:11:40Z</dcterms:modified>
</cp:coreProperties>
</file>